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94" r:id="rId3"/>
    <p:sldId id="295" r:id="rId4"/>
    <p:sldId id="297" r:id="rId5"/>
    <p:sldId id="296" r:id="rId6"/>
    <p:sldId id="300" r:id="rId7"/>
    <p:sldId id="301" r:id="rId8"/>
    <p:sldId id="302" r:id="rId9"/>
    <p:sldId id="299" r:id="rId10"/>
    <p:sldId id="298" r:id="rId11"/>
    <p:sldId id="303" r:id="rId12"/>
  </p:sldIdLst>
  <p:sldSz cx="12192000" cy="6858000"/>
  <p:notesSz cx="6889750" cy="100218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91"/>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0E3257-BAAC-4BE6-B77F-2C9919174FF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EE60B667-E43E-473F-B85B-88B94F06EE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2E5B899C-6E57-4CC1-8E91-C0B3CE93AB9D}"/>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5" name="Fußzeilenplatzhalter 4">
            <a:extLst>
              <a:ext uri="{FF2B5EF4-FFF2-40B4-BE49-F238E27FC236}">
                <a16:creationId xmlns:a16="http://schemas.microsoft.com/office/drawing/2014/main" id="{7F4E5392-8714-408F-8F05-FFBAC9B5B946}"/>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16CBBE25-4177-402B-9DBB-0D0FEF0D2841}"/>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1421594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F57796-A476-4283-AAAD-58C625FA65FB}"/>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7FB43CC2-A0FB-4DC5-9156-7DFF0172BAC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3C93BA89-9547-47BA-A4B8-96C696452A29}"/>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5" name="Fußzeilenplatzhalter 4">
            <a:extLst>
              <a:ext uri="{FF2B5EF4-FFF2-40B4-BE49-F238E27FC236}">
                <a16:creationId xmlns:a16="http://schemas.microsoft.com/office/drawing/2014/main" id="{A9B22204-33D0-430B-9F94-C7437393B999}"/>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4BD9E692-A049-4698-A1D6-CEE2568286B8}"/>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499899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D2878C4-BF59-4F9C-9B71-51048784D3BF}"/>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FA507968-87A5-4A17-B92A-9A4B8BD63F8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424FCAE-EFD9-49DA-895F-9D753332732A}"/>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5" name="Fußzeilenplatzhalter 4">
            <a:extLst>
              <a:ext uri="{FF2B5EF4-FFF2-40B4-BE49-F238E27FC236}">
                <a16:creationId xmlns:a16="http://schemas.microsoft.com/office/drawing/2014/main" id="{8DC54101-CC02-4A6D-8799-5217A6E0CBE5}"/>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0E562074-939F-42FE-A55C-52B09C862647}"/>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1840833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20C8C9-20EF-4F7F-8C14-7F1E656EE430}"/>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7455E9E7-45A5-4EAD-81AF-24E1DD466E0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A2C6484C-44DD-405E-B619-C6FCF59B5957}"/>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5" name="Fußzeilenplatzhalter 4">
            <a:extLst>
              <a:ext uri="{FF2B5EF4-FFF2-40B4-BE49-F238E27FC236}">
                <a16:creationId xmlns:a16="http://schemas.microsoft.com/office/drawing/2014/main" id="{66C2DE20-F282-4DA6-B494-19BCEBA196A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5A01C9FD-659C-4C9F-9BCB-0889867D15F6}"/>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5835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D0C1ED-48A0-4E1E-81EF-0F3FDB2E4510}"/>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E3D66C5-7841-4910-937F-63DD9EB363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A56E526-C003-4E64-A379-8EFB1378B46A}"/>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5" name="Fußzeilenplatzhalter 4">
            <a:extLst>
              <a:ext uri="{FF2B5EF4-FFF2-40B4-BE49-F238E27FC236}">
                <a16:creationId xmlns:a16="http://schemas.microsoft.com/office/drawing/2014/main" id="{A01C974B-D4F2-4707-A3B6-0D7A287FA47B}"/>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A397815D-A516-4614-B0A2-E0E014A07BA1}"/>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3287937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E2C2BF-7B12-427F-9E94-AF41723EA2E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F4761B79-A57B-4D23-96EE-616DE3089B3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52060E56-2356-42CC-8292-4BBBA1873B9F}"/>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D24AA3D0-633E-40D7-80FB-854BCA8EE142}"/>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6" name="Fußzeilenplatzhalter 5">
            <a:extLst>
              <a:ext uri="{FF2B5EF4-FFF2-40B4-BE49-F238E27FC236}">
                <a16:creationId xmlns:a16="http://schemas.microsoft.com/office/drawing/2014/main" id="{D1AD3E7D-E364-4DA0-90B2-712ACE5A592E}"/>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B98E49A3-C703-43A8-B7EF-39FCE41B825F}"/>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125140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13C3AE-A6E5-4E9E-B376-0AE6B201383D}"/>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409841C-DD8F-422E-AF90-A1A6022692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1F81EFF-3106-4FD4-BC50-E66DF085F17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7802E4DD-0810-45B6-8966-EA43A50870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4EB779B-EF55-4738-B6CF-5FEAD5742CB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7058B7FD-804E-41E8-836E-DCA32A9DD02D}"/>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8" name="Fußzeilenplatzhalter 7">
            <a:extLst>
              <a:ext uri="{FF2B5EF4-FFF2-40B4-BE49-F238E27FC236}">
                <a16:creationId xmlns:a16="http://schemas.microsoft.com/office/drawing/2014/main" id="{4FCA3ECC-016B-4E2B-9CA1-A7EA08739B14}"/>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4ABA48CF-55F1-4665-8748-8648E3ECA596}"/>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1935071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E04725-63CC-41CA-8665-035BB3785EE1}"/>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6222E332-2C59-4426-BC2D-B41DC60E2331}"/>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4" name="Fußzeilenplatzhalter 3">
            <a:extLst>
              <a:ext uri="{FF2B5EF4-FFF2-40B4-BE49-F238E27FC236}">
                <a16:creationId xmlns:a16="http://schemas.microsoft.com/office/drawing/2014/main" id="{4860AA5B-17CA-4DDD-B39C-9061431B81CD}"/>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2D388727-0984-4847-A825-58BF0A0DB7C4}"/>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360739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622FFDA-744A-41E5-B0E1-1B5C69F7E94D}"/>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3" name="Fußzeilenplatzhalter 2">
            <a:extLst>
              <a:ext uri="{FF2B5EF4-FFF2-40B4-BE49-F238E27FC236}">
                <a16:creationId xmlns:a16="http://schemas.microsoft.com/office/drawing/2014/main" id="{E939B18C-5AE3-4527-B141-40CF5B09DBA2}"/>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A690E01A-4B26-4A33-AB22-B6AA383C722F}"/>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2219848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514FFD-E99B-4651-8A96-9B0376E1674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37C21DA3-CAA3-4003-98DA-AB4D8D9C71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86BC2DCC-738D-4EAB-97EA-0B72CB746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A30327B-8A55-464C-9A54-97639AE38CFD}"/>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6" name="Fußzeilenplatzhalter 5">
            <a:extLst>
              <a:ext uri="{FF2B5EF4-FFF2-40B4-BE49-F238E27FC236}">
                <a16:creationId xmlns:a16="http://schemas.microsoft.com/office/drawing/2014/main" id="{D7A50D14-E09F-4362-A4BF-DEF64EF0645D}"/>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7F613B82-0630-4B62-A7D2-3C8E2815319E}"/>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1509850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1E43C7-7A5A-495E-915D-9E3939D7667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E4A18847-6C40-4765-B21D-F4B742C995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B5D45838-B0CB-4D1F-8A2D-A32E8661E0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6EFF804-5EFF-493D-8B02-CD9A35FAAC31}"/>
              </a:ext>
            </a:extLst>
          </p:cNvPr>
          <p:cNvSpPr>
            <a:spLocks noGrp="1"/>
          </p:cNvSpPr>
          <p:nvPr>
            <p:ph type="dt" sz="half" idx="10"/>
          </p:nvPr>
        </p:nvSpPr>
        <p:spPr/>
        <p:txBody>
          <a:bodyPr/>
          <a:lstStyle/>
          <a:p>
            <a:fld id="{E6F7B6C8-A9BB-4D87-983F-39297DF953FA}" type="datetimeFigureOut">
              <a:rPr lang="de-CH" smtClean="0"/>
              <a:t>28.06.2024</a:t>
            </a:fld>
            <a:endParaRPr lang="de-CH"/>
          </a:p>
        </p:txBody>
      </p:sp>
      <p:sp>
        <p:nvSpPr>
          <p:cNvPr id="6" name="Fußzeilenplatzhalter 5">
            <a:extLst>
              <a:ext uri="{FF2B5EF4-FFF2-40B4-BE49-F238E27FC236}">
                <a16:creationId xmlns:a16="http://schemas.microsoft.com/office/drawing/2014/main" id="{0F624D65-593D-44AF-9F50-DAA1C81EB7CE}"/>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B39132E8-33E1-421C-8606-DDE6DA05DA31}"/>
              </a:ext>
            </a:extLst>
          </p:cNvPr>
          <p:cNvSpPr>
            <a:spLocks noGrp="1"/>
          </p:cNvSpPr>
          <p:nvPr>
            <p:ph type="sldNum" sz="quarter" idx="12"/>
          </p:nvPr>
        </p:nvSpPr>
        <p:spPr/>
        <p:txBody>
          <a:bodyPr/>
          <a:lstStyle/>
          <a:p>
            <a:fld id="{6DD1BEA7-9E03-4CE2-82BB-270835316CF5}" type="slidenum">
              <a:rPr lang="de-CH" smtClean="0"/>
              <a:t>‹Nr.›</a:t>
            </a:fld>
            <a:endParaRPr lang="de-CH"/>
          </a:p>
        </p:txBody>
      </p:sp>
    </p:spTree>
    <p:extLst>
      <p:ext uri="{BB962C8B-B14F-4D97-AF65-F5344CB8AC3E}">
        <p14:creationId xmlns:p14="http://schemas.microsoft.com/office/powerpoint/2010/main" val="2736617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A961C82-69BD-43F9-A9F8-C7CB8F1BFA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0D65D722-17D5-4F46-A36C-F3B49A0454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3938393B-CEE2-4A96-BDF7-E1B7520235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F7B6C8-A9BB-4D87-983F-39297DF953FA}" type="datetimeFigureOut">
              <a:rPr lang="de-CH" smtClean="0"/>
              <a:t>28.06.2024</a:t>
            </a:fld>
            <a:endParaRPr lang="de-CH"/>
          </a:p>
        </p:txBody>
      </p:sp>
      <p:sp>
        <p:nvSpPr>
          <p:cNvPr id="5" name="Fußzeilenplatzhalter 4">
            <a:extLst>
              <a:ext uri="{FF2B5EF4-FFF2-40B4-BE49-F238E27FC236}">
                <a16:creationId xmlns:a16="http://schemas.microsoft.com/office/drawing/2014/main" id="{A17B0102-29A3-4AF7-8E5B-B24CB6CA4E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88F3F529-06B9-4ED1-A322-F93915FBC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D1BEA7-9E03-4CE2-82BB-270835316CF5}" type="slidenum">
              <a:rPr lang="de-CH" smtClean="0"/>
              <a:t>‹Nr.›</a:t>
            </a:fld>
            <a:endParaRPr lang="de-CH"/>
          </a:p>
        </p:txBody>
      </p:sp>
    </p:spTree>
    <p:extLst>
      <p:ext uri="{BB962C8B-B14F-4D97-AF65-F5344CB8AC3E}">
        <p14:creationId xmlns:p14="http://schemas.microsoft.com/office/powerpoint/2010/main" val="3838516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1075566"/>
            <a:ext cx="10515600" cy="5283200"/>
          </a:xfrm>
        </p:spPr>
        <p:txBody>
          <a:bodyPr>
            <a:noAutofit/>
          </a:bodyPr>
          <a:lstStyle/>
          <a:p>
            <a:pPr marL="0" indent="0">
              <a:lnSpc>
                <a:spcPct val="115000"/>
              </a:lnSpc>
              <a:spcAft>
                <a:spcPts val="1000"/>
              </a:spcAft>
              <a:buNone/>
            </a:pPr>
            <a:endParaRPr lang="de-CH" sz="3600" b="1" dirty="0"/>
          </a:p>
          <a:p>
            <a:pPr marL="0" indent="0">
              <a:lnSpc>
                <a:spcPct val="115000"/>
              </a:lnSpc>
              <a:spcAft>
                <a:spcPts val="1000"/>
              </a:spcAft>
              <a:buNone/>
            </a:pPr>
            <a:endParaRPr lang="de-CH" sz="3600" b="1" dirty="0"/>
          </a:p>
          <a:p>
            <a:pPr marL="0" indent="0" algn="ctr">
              <a:lnSpc>
                <a:spcPct val="115000"/>
              </a:lnSpc>
              <a:spcAft>
                <a:spcPts val="1000"/>
              </a:spcAft>
              <a:buNone/>
            </a:pPr>
            <a:r>
              <a:rPr lang="de-CH" sz="3600" b="1" dirty="0"/>
              <a:t>      Getröstet, um selbst zum Tröster zu werden- </a:t>
            </a:r>
          </a:p>
          <a:p>
            <a:pPr marL="0" indent="0" algn="ctr">
              <a:lnSpc>
                <a:spcPct val="115000"/>
              </a:lnSpc>
              <a:spcAft>
                <a:spcPts val="1000"/>
              </a:spcAft>
              <a:buNone/>
            </a:pPr>
            <a:r>
              <a:rPr lang="de-CH" sz="3600" b="1" dirty="0"/>
              <a:t>	wie wir zu Mutmacher werden</a:t>
            </a:r>
          </a:p>
          <a:p>
            <a:pPr marL="0" indent="0">
              <a:lnSpc>
                <a:spcPct val="115000"/>
              </a:lnSpc>
              <a:spcAft>
                <a:spcPts val="1000"/>
              </a:spcAft>
              <a:buNone/>
            </a:pPr>
            <a:endParaRPr lang="de-CH" sz="3600" b="1"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21.Juli 2024 </a:t>
            </a:r>
            <a:endParaRPr lang="de-CH" dirty="0"/>
          </a:p>
        </p:txBody>
      </p:sp>
    </p:spTree>
    <p:extLst>
      <p:ext uri="{BB962C8B-B14F-4D97-AF65-F5344CB8AC3E}">
        <p14:creationId xmlns:p14="http://schemas.microsoft.com/office/powerpoint/2010/main" val="1239155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787400"/>
            <a:ext cx="10515600" cy="5283200"/>
          </a:xfrm>
        </p:spPr>
        <p:txBody>
          <a:bodyPr>
            <a:noAutofit/>
          </a:bodyPr>
          <a:lstStyle/>
          <a:p>
            <a:pPr marL="0" indent="0">
              <a:lnSpc>
                <a:spcPct val="107000"/>
              </a:lnSpc>
              <a:spcAft>
                <a:spcPts val="800"/>
              </a:spcAft>
              <a:buNone/>
            </a:pPr>
            <a:endParaRPr lang="de-CH" sz="3200" b="1" dirty="0"/>
          </a:p>
          <a:p>
            <a:pPr marL="0" indent="0">
              <a:lnSpc>
                <a:spcPct val="107000"/>
              </a:lnSpc>
              <a:spcAft>
                <a:spcPts val="800"/>
              </a:spcAft>
              <a:buNone/>
            </a:pPr>
            <a:r>
              <a:rPr lang="de-CH" sz="3200" b="1" dirty="0">
                <a:effectLst/>
                <a:latin typeface="Calibri" panose="020F0502020204030204" pitchFamily="34" charset="0"/>
                <a:ea typeface="Calibri" panose="020F0502020204030204" pitchFamily="34" charset="0"/>
                <a:cs typeface="Times New Roman" panose="02020603050405020304" pitchFamily="18" charset="0"/>
              </a:rPr>
              <a:t>«Er aber, unser Herr JESUS CHRISTUS und GOTT, unser Vater, der uns geliebt und uns einen ewigen Trost gegeben hat und eine gute Hoffnung durch Gnade, der tröste eure Herzen und stärke euch in allem guten Werk und Wort. «</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e-CH" dirty="0">
                <a:effectLst/>
                <a:latin typeface="Calibri" panose="020F0502020204030204" pitchFamily="34" charset="0"/>
                <a:ea typeface="Calibri" panose="020F0502020204030204" pitchFamily="34" charset="0"/>
                <a:cs typeface="Times New Roman" panose="02020603050405020304" pitchFamily="18" charset="0"/>
              </a:rPr>
              <a:t>2. Thessalonicher 2.16 + 17</a:t>
            </a:r>
          </a:p>
          <a:p>
            <a:pPr marL="0" indent="0">
              <a:lnSpc>
                <a:spcPct val="107000"/>
              </a:lnSpc>
              <a:spcAft>
                <a:spcPts val="800"/>
              </a:spcAft>
              <a:buNone/>
            </a:pPr>
            <a:endParaRPr lang="de-CH" sz="3600" b="1"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2544736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787400"/>
            <a:ext cx="10515600" cy="5283200"/>
          </a:xfrm>
        </p:spPr>
        <p:txBody>
          <a:bodyPr>
            <a:noAutofit/>
          </a:bodyPr>
          <a:lstStyle/>
          <a:p>
            <a:pPr marL="0" indent="0">
              <a:lnSpc>
                <a:spcPct val="107000"/>
              </a:lnSpc>
              <a:spcAft>
                <a:spcPts val="800"/>
              </a:spcAft>
              <a:buNone/>
            </a:pPr>
            <a:endParaRPr lang="de-CH" sz="3200" b="1" dirty="0"/>
          </a:p>
          <a:p>
            <a:pPr marL="0" indent="0">
              <a:lnSpc>
                <a:spcPct val="107000"/>
              </a:lnSpc>
              <a:spcAft>
                <a:spcPts val="800"/>
              </a:spcAft>
              <a:buNone/>
            </a:pPr>
            <a:r>
              <a:rPr lang="de-CH" sz="3200" b="1" dirty="0">
                <a:latin typeface="Calibri" panose="020F0502020204030204" pitchFamily="34" charset="0"/>
                <a:ea typeface="Calibri" panose="020F0502020204030204" pitchFamily="34" charset="0"/>
                <a:cs typeface="Times New Roman" panose="02020603050405020304" pitchFamily="18" charset="0"/>
              </a:rPr>
              <a:t>EPILOG</a:t>
            </a:r>
          </a:p>
          <a:p>
            <a:pPr marL="0" indent="0">
              <a:lnSpc>
                <a:spcPct val="107000"/>
              </a:lnSpc>
              <a:spcAft>
                <a:spcPts val="800"/>
              </a:spcAft>
              <a:buNone/>
            </a:pPr>
            <a:r>
              <a:rPr lang="de-CH" sz="3200" dirty="0">
                <a:latin typeface="Calibri" panose="020F0502020204030204" pitchFamily="34" charset="0"/>
                <a:ea typeface="Calibri" panose="020F0502020204030204" pitchFamily="34" charset="0"/>
                <a:cs typeface="Times New Roman" panose="02020603050405020304" pitchFamily="18" charset="0"/>
              </a:rPr>
              <a:t>Meine eigenen Spitalerfahrungen</a:t>
            </a:r>
            <a:endParaRPr lang="de-CH" sz="3600"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3883189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1075566"/>
            <a:ext cx="10515600" cy="5283200"/>
          </a:xfrm>
        </p:spPr>
        <p:txBody>
          <a:bodyPr>
            <a:noAutofit/>
          </a:bodyPr>
          <a:lstStyle/>
          <a:p>
            <a:pPr marL="0" indent="0">
              <a:lnSpc>
                <a:spcPct val="115000"/>
              </a:lnSpc>
              <a:spcAft>
                <a:spcPts val="1000"/>
              </a:spcAft>
              <a:buNone/>
            </a:pPr>
            <a:r>
              <a:rPr lang="de-CH" sz="3200" b="1" dirty="0"/>
              <a:t>«Gelobt sei Gott, der Vater unseres Herrn Jesus Christus: Er ist der barmherzige Vater, der Gott, von dem aller Trost kommt! In allen Schwierigkeiten ermutigt er uns und steht uns bei, so dass wir auch andere trösten können, die wegen ihres Glaubens angefeindet werden. Wir ermutigen sie, wie Gott uns ermutigt hat.» </a:t>
            </a:r>
          </a:p>
          <a:p>
            <a:pPr marL="0" indent="0">
              <a:lnSpc>
                <a:spcPct val="115000"/>
              </a:lnSpc>
              <a:spcAft>
                <a:spcPts val="1000"/>
              </a:spcAft>
              <a:buNone/>
            </a:pPr>
            <a:r>
              <a:rPr lang="de-CH" dirty="0"/>
              <a:t>2.Korinther 1.3 + 4</a:t>
            </a:r>
          </a:p>
          <a:p>
            <a:pPr marL="0" indent="0" algn="ctr">
              <a:lnSpc>
                <a:spcPct val="115000"/>
              </a:lnSpc>
              <a:spcAft>
                <a:spcPts val="1000"/>
              </a:spcAft>
              <a:buNone/>
            </a:pPr>
            <a:endParaRPr lang="de-CH" sz="3600" b="1"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1673347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787400"/>
            <a:ext cx="10515600" cy="5283200"/>
          </a:xfrm>
        </p:spPr>
        <p:txBody>
          <a:bodyPr>
            <a:noAutofit/>
          </a:bodyPr>
          <a:lstStyle/>
          <a:p>
            <a:pPr marL="0" indent="0">
              <a:lnSpc>
                <a:spcPct val="107000"/>
              </a:lnSpc>
              <a:spcAft>
                <a:spcPts val="800"/>
              </a:spcAft>
              <a:buNone/>
            </a:pPr>
            <a:endParaRPr lang="de-CH" sz="3200" b="1" dirty="0"/>
          </a:p>
          <a:p>
            <a:pPr marL="0" indent="0">
              <a:lnSpc>
                <a:spcPct val="107000"/>
              </a:lnSpc>
              <a:spcAft>
                <a:spcPts val="800"/>
              </a:spcAft>
              <a:buNone/>
            </a:pPr>
            <a:r>
              <a:rPr lang="de-CH" sz="3200" b="1" dirty="0"/>
              <a:t>«Siehe, um Trost war mir sehr bange. Du aber hast dich meiner Seele herzlich angenommen, dass sie nicht verdürbe; denn du wirfst alle meine Sünden hinter dich zurück.»</a:t>
            </a:r>
          </a:p>
          <a:p>
            <a:pPr marL="0" indent="0">
              <a:lnSpc>
                <a:spcPct val="107000"/>
              </a:lnSpc>
              <a:spcAft>
                <a:spcPts val="800"/>
              </a:spcAft>
              <a:buNone/>
            </a:pPr>
            <a:r>
              <a:rPr lang="de-CH" dirty="0">
                <a:effectLst/>
                <a:latin typeface="Calibri" panose="020F0502020204030204" pitchFamily="34" charset="0"/>
                <a:ea typeface="Calibri" panose="020F0502020204030204" pitchFamily="34" charset="0"/>
                <a:cs typeface="Times New Roman" panose="02020603050405020304" pitchFamily="18" charset="0"/>
              </a:rPr>
              <a:t>Jesaja 38.17</a:t>
            </a:r>
          </a:p>
          <a:p>
            <a:pPr marL="0" indent="0">
              <a:lnSpc>
                <a:spcPct val="115000"/>
              </a:lnSpc>
              <a:spcAft>
                <a:spcPts val="1000"/>
              </a:spcAft>
              <a:buNone/>
            </a:pPr>
            <a:endParaRPr lang="de-CH" sz="3600" b="1"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962893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1075566"/>
            <a:ext cx="10515600" cy="5283200"/>
          </a:xfrm>
        </p:spPr>
        <p:txBody>
          <a:bodyPr>
            <a:noAutofit/>
          </a:bodyPr>
          <a:lstStyle/>
          <a:p>
            <a:pPr marL="0" indent="0">
              <a:lnSpc>
                <a:spcPct val="115000"/>
              </a:lnSpc>
              <a:spcAft>
                <a:spcPts val="1000"/>
              </a:spcAft>
              <a:buNone/>
            </a:pPr>
            <a:r>
              <a:rPr lang="de-CH" sz="3200" b="1" dirty="0"/>
              <a:t>«Gelobt sei Gott, der Vater unseres Herrn Jesus Christus: Er ist der barmherzige Vater, der Gott, von dem aller Trost kommt! In allen Schwierigkeiten ermutigt er uns und steht uns bei, so dass wir auch andere trösten können, die wegen ihres Glaubens angefeindet werden. Wir ermutigen sie, wie Gott uns ermutigt hat.» </a:t>
            </a:r>
          </a:p>
          <a:p>
            <a:pPr marL="0" indent="0">
              <a:lnSpc>
                <a:spcPct val="115000"/>
              </a:lnSpc>
              <a:spcAft>
                <a:spcPts val="1000"/>
              </a:spcAft>
              <a:buNone/>
            </a:pPr>
            <a:r>
              <a:rPr lang="de-CH" dirty="0"/>
              <a:t>2.Korinther 1.3 + 4</a:t>
            </a:r>
          </a:p>
          <a:p>
            <a:pPr marL="0" indent="0" algn="ctr">
              <a:lnSpc>
                <a:spcPct val="115000"/>
              </a:lnSpc>
              <a:spcAft>
                <a:spcPts val="1000"/>
              </a:spcAft>
              <a:buNone/>
            </a:pPr>
            <a:endParaRPr lang="de-CH" sz="3600" b="1"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3723012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787400"/>
            <a:ext cx="10515600" cy="5283200"/>
          </a:xfrm>
        </p:spPr>
        <p:txBody>
          <a:bodyPr>
            <a:noAutofit/>
          </a:bodyPr>
          <a:lstStyle/>
          <a:p>
            <a:pPr marL="0" indent="0">
              <a:lnSpc>
                <a:spcPct val="107000"/>
              </a:lnSpc>
              <a:spcAft>
                <a:spcPts val="800"/>
              </a:spcAft>
              <a:buNone/>
            </a:pPr>
            <a:endParaRPr lang="de-CH" sz="3200" b="1" dirty="0"/>
          </a:p>
          <a:p>
            <a:pPr marL="0" indent="0">
              <a:lnSpc>
                <a:spcPct val="107000"/>
              </a:lnSpc>
              <a:spcAft>
                <a:spcPts val="800"/>
              </a:spcAft>
              <a:buNone/>
            </a:pPr>
            <a:r>
              <a:rPr lang="de-CH" sz="3200" b="1" dirty="0">
                <a:latin typeface="Calibri" panose="020F0502020204030204" pitchFamily="34" charset="0"/>
                <a:ea typeface="Calibri" panose="020F0502020204030204" pitchFamily="34" charset="0"/>
                <a:cs typeface="Times New Roman" panose="02020603050405020304" pitchFamily="18" charset="0"/>
              </a:rPr>
              <a:t>1. Eine Mut machende Demut, die sich auf JESUS ausrichtet</a:t>
            </a:r>
            <a:endParaRPr lang="de-CH" sz="3600" b="1"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630120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787400"/>
            <a:ext cx="10515600" cy="5283200"/>
          </a:xfrm>
        </p:spPr>
        <p:txBody>
          <a:bodyPr>
            <a:noAutofit/>
          </a:bodyPr>
          <a:lstStyle/>
          <a:p>
            <a:pPr marL="0" indent="0">
              <a:lnSpc>
                <a:spcPct val="107000"/>
              </a:lnSpc>
              <a:spcAft>
                <a:spcPts val="800"/>
              </a:spcAft>
              <a:buNone/>
            </a:pPr>
            <a:endParaRPr lang="de-CH" sz="3200" b="1" dirty="0"/>
          </a:p>
          <a:p>
            <a:pPr marL="0" indent="0">
              <a:lnSpc>
                <a:spcPct val="107000"/>
              </a:lnSpc>
              <a:spcAft>
                <a:spcPts val="800"/>
              </a:spcAft>
              <a:buNone/>
            </a:pPr>
            <a:r>
              <a:rPr lang="de-CH" sz="3200" b="1" dirty="0">
                <a:latin typeface="Calibri" panose="020F0502020204030204" pitchFamily="34" charset="0"/>
                <a:ea typeface="Calibri" panose="020F0502020204030204" pitchFamily="34" charset="0"/>
                <a:cs typeface="Times New Roman" panose="02020603050405020304" pitchFamily="18" charset="0"/>
              </a:rPr>
              <a:t>2. Tröstung in Not durch Freigiebigkeit</a:t>
            </a:r>
          </a:p>
          <a:p>
            <a:pPr marL="0" indent="0">
              <a:lnSpc>
                <a:spcPct val="107000"/>
              </a:lnSpc>
              <a:spcAft>
                <a:spcPts val="800"/>
              </a:spcAft>
              <a:buNone/>
            </a:pPr>
            <a:r>
              <a:rPr lang="de-CH" sz="3200" b="1" dirty="0">
                <a:latin typeface="Calibri" panose="020F0502020204030204" pitchFamily="34" charset="0"/>
                <a:ea typeface="Calibri" panose="020F0502020204030204" pitchFamily="34" charset="0"/>
                <a:cs typeface="Times New Roman" panose="02020603050405020304" pitchFamily="18" charset="0"/>
              </a:rPr>
              <a:t>«Er war reich und wurde doch arm, um euch durch seine Armut reich zu machen.»</a:t>
            </a:r>
          </a:p>
          <a:p>
            <a:pPr marL="0" indent="0">
              <a:lnSpc>
                <a:spcPct val="107000"/>
              </a:lnSpc>
              <a:spcAft>
                <a:spcPts val="800"/>
              </a:spcAft>
              <a:buNone/>
            </a:pPr>
            <a:r>
              <a:rPr lang="de-CH" sz="3200" dirty="0">
                <a:latin typeface="Calibri" panose="020F0502020204030204" pitchFamily="34" charset="0"/>
                <a:ea typeface="Calibri" panose="020F0502020204030204" pitchFamily="34" charset="0"/>
                <a:cs typeface="Times New Roman" panose="02020603050405020304" pitchFamily="18" charset="0"/>
              </a:rPr>
              <a:t>2.Korinther 8.9b</a:t>
            </a:r>
            <a:endParaRPr lang="de-CH" sz="3600"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176470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787400"/>
            <a:ext cx="10515600" cy="5283200"/>
          </a:xfrm>
        </p:spPr>
        <p:txBody>
          <a:bodyPr>
            <a:noAutofit/>
          </a:bodyPr>
          <a:lstStyle/>
          <a:p>
            <a:pPr marL="0" indent="0">
              <a:lnSpc>
                <a:spcPct val="107000"/>
              </a:lnSpc>
              <a:spcAft>
                <a:spcPts val="800"/>
              </a:spcAft>
              <a:buNone/>
            </a:pPr>
            <a:endParaRPr lang="de-CH" sz="3200" b="1" dirty="0"/>
          </a:p>
          <a:p>
            <a:pPr marL="0" indent="0">
              <a:lnSpc>
                <a:spcPct val="107000"/>
              </a:lnSpc>
              <a:spcAft>
                <a:spcPts val="800"/>
              </a:spcAft>
              <a:buNone/>
            </a:pPr>
            <a:r>
              <a:rPr lang="de-CH" sz="3200" b="1" dirty="0">
                <a:latin typeface="Calibri" panose="020F0502020204030204" pitchFamily="34" charset="0"/>
                <a:ea typeface="Calibri" panose="020F0502020204030204" pitchFamily="34" charset="0"/>
                <a:cs typeface="Times New Roman" panose="02020603050405020304" pitchFamily="18" charset="0"/>
              </a:rPr>
              <a:t>3. Ermutigung zum Glauben durch ein tatkräftiges Bekenntnis</a:t>
            </a:r>
          </a:p>
          <a:p>
            <a:pPr marL="0" indent="0">
              <a:lnSpc>
                <a:spcPct val="107000"/>
              </a:lnSpc>
              <a:spcAft>
                <a:spcPts val="800"/>
              </a:spcAft>
              <a:buNone/>
            </a:pPr>
            <a:endParaRPr lang="de-CH" sz="32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e-CH" sz="3200" b="1" dirty="0">
                <a:latin typeface="Calibri" panose="020F0502020204030204" pitchFamily="34" charset="0"/>
                <a:ea typeface="Calibri" panose="020F0502020204030204" pitchFamily="34" charset="0"/>
                <a:cs typeface="Times New Roman" panose="02020603050405020304" pitchFamily="18" charset="0"/>
              </a:rPr>
              <a:t>«In JESUS sind wir ein Meisterstück»</a:t>
            </a:r>
          </a:p>
          <a:p>
            <a:pPr marL="0" indent="0">
              <a:lnSpc>
                <a:spcPct val="107000"/>
              </a:lnSpc>
              <a:spcAft>
                <a:spcPts val="800"/>
              </a:spcAft>
              <a:buNone/>
            </a:pPr>
            <a:r>
              <a:rPr lang="de-CH" sz="3200" b="1" dirty="0">
                <a:latin typeface="Calibri" panose="020F0502020204030204" pitchFamily="34" charset="0"/>
                <a:ea typeface="Calibri" panose="020F0502020204030204" pitchFamily="34" charset="0"/>
                <a:cs typeface="Times New Roman" panose="02020603050405020304" pitchFamily="18" charset="0"/>
              </a:rPr>
              <a:t>«Er hat uns geschaffen, damit wir tun, was wirklich gut ist, gute Werke, die er für uns vorbereitet hat, dass wir damit unser Leben gestalten.»</a:t>
            </a:r>
          </a:p>
          <a:p>
            <a:pPr marL="0" indent="0">
              <a:lnSpc>
                <a:spcPct val="107000"/>
              </a:lnSpc>
              <a:spcAft>
                <a:spcPts val="800"/>
              </a:spcAft>
              <a:buNone/>
            </a:pPr>
            <a:r>
              <a:rPr lang="de-CH" sz="3200" dirty="0">
                <a:latin typeface="Calibri" panose="020F0502020204030204" pitchFamily="34" charset="0"/>
                <a:ea typeface="Calibri" panose="020F0502020204030204" pitchFamily="34" charset="0"/>
                <a:cs typeface="Times New Roman" panose="02020603050405020304" pitchFamily="18" charset="0"/>
              </a:rPr>
              <a:t>Epheser 2.10</a:t>
            </a:r>
            <a:endParaRPr lang="de-CH" sz="3600"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1439379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787400"/>
            <a:ext cx="10515600" cy="5283200"/>
          </a:xfrm>
        </p:spPr>
        <p:txBody>
          <a:bodyPr>
            <a:noAutofit/>
          </a:bodyPr>
          <a:lstStyle/>
          <a:p>
            <a:pPr marL="0" indent="0">
              <a:lnSpc>
                <a:spcPct val="107000"/>
              </a:lnSpc>
              <a:spcAft>
                <a:spcPts val="800"/>
              </a:spcAft>
              <a:buNone/>
            </a:pPr>
            <a:endParaRPr lang="de-CH" sz="3200" b="1" dirty="0"/>
          </a:p>
          <a:p>
            <a:pPr marL="0" indent="0">
              <a:lnSpc>
                <a:spcPct val="107000"/>
              </a:lnSpc>
              <a:spcAft>
                <a:spcPts val="800"/>
              </a:spcAft>
              <a:buNone/>
            </a:pPr>
            <a:r>
              <a:rPr lang="de-CH" sz="3200" b="1" dirty="0">
                <a:latin typeface="Calibri" panose="020F0502020204030204" pitchFamily="34" charset="0"/>
                <a:ea typeface="Calibri" panose="020F0502020204030204" pitchFamily="34" charset="0"/>
                <a:cs typeface="Times New Roman" panose="02020603050405020304" pitchFamily="18" charset="0"/>
              </a:rPr>
              <a:t>Ja, und nochmals ja, jeder soll dem anderen mit der Begabung dienen, die ihm GOTT gegeben hat. Wenn wir die vielfältigen Gaben GOTTES in dieser Weise brauchen, setzten wir sie richtig ein. </a:t>
            </a:r>
          </a:p>
          <a:p>
            <a:pPr marL="0" indent="0">
              <a:lnSpc>
                <a:spcPct val="107000"/>
              </a:lnSpc>
              <a:spcAft>
                <a:spcPts val="800"/>
              </a:spcAft>
              <a:buNone/>
            </a:pPr>
            <a:r>
              <a:rPr lang="de-CH" sz="3200" dirty="0">
                <a:latin typeface="Calibri" panose="020F0502020204030204" pitchFamily="34" charset="0"/>
                <a:ea typeface="Calibri" panose="020F0502020204030204" pitchFamily="34" charset="0"/>
                <a:cs typeface="Times New Roman" panose="02020603050405020304" pitchFamily="18" charset="0"/>
              </a:rPr>
              <a:t>1.Petrus 4.10</a:t>
            </a:r>
            <a:endParaRPr lang="de-CH" sz="3600"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3353864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90A6382-E594-49FB-A0FC-182A54FD0428}"/>
              </a:ext>
            </a:extLst>
          </p:cNvPr>
          <p:cNvSpPr>
            <a:spLocks noGrp="1"/>
          </p:cNvSpPr>
          <p:nvPr>
            <p:ph idx="1"/>
          </p:nvPr>
        </p:nvSpPr>
        <p:spPr>
          <a:xfrm>
            <a:off x="415028" y="787400"/>
            <a:ext cx="10515600" cy="5283200"/>
          </a:xfrm>
        </p:spPr>
        <p:txBody>
          <a:bodyPr>
            <a:noAutofit/>
          </a:bodyPr>
          <a:lstStyle/>
          <a:p>
            <a:pPr marL="0" indent="0">
              <a:lnSpc>
                <a:spcPct val="107000"/>
              </a:lnSpc>
              <a:spcAft>
                <a:spcPts val="800"/>
              </a:spcAft>
              <a:buNone/>
            </a:pPr>
            <a:endParaRPr lang="de-CH" sz="3200" b="1" dirty="0"/>
          </a:p>
          <a:p>
            <a:pPr marL="0" indent="0">
              <a:lnSpc>
                <a:spcPct val="107000"/>
              </a:lnSpc>
              <a:spcAft>
                <a:spcPts val="800"/>
              </a:spcAft>
              <a:buNone/>
            </a:pPr>
            <a:r>
              <a:rPr lang="de-CH" sz="3200" b="1" dirty="0">
                <a:effectLst/>
                <a:latin typeface="Calibri" panose="020F0502020204030204" pitchFamily="34" charset="0"/>
                <a:ea typeface="Calibri" panose="020F0502020204030204" pitchFamily="34" charset="0"/>
                <a:cs typeface="Times New Roman" panose="02020603050405020304" pitchFamily="18" charset="0"/>
              </a:rPr>
              <a:t>«</a:t>
            </a:r>
            <a:r>
              <a:rPr lang="de-CH" sz="3200" b="1" dirty="0">
                <a:latin typeface="Calibri" panose="020F0502020204030204" pitchFamily="34" charset="0"/>
                <a:ea typeface="Calibri" panose="020F0502020204030204" pitchFamily="34" charset="0"/>
                <a:cs typeface="Times New Roman" panose="02020603050405020304" pitchFamily="18" charset="0"/>
              </a:rPr>
              <a:t>Darum: Ermutigt einander jeden Tag, solange es heute heisst, damit keiner von euch von der Sünde überlistet wird und hart wird gegen GOTT. «</a:t>
            </a:r>
          </a:p>
          <a:p>
            <a:pPr marL="0" indent="0">
              <a:lnSpc>
                <a:spcPct val="107000"/>
              </a:lnSpc>
              <a:spcAft>
                <a:spcPts val="800"/>
              </a:spcAft>
              <a:buNone/>
            </a:pPr>
            <a:r>
              <a:rPr lang="de-CH" sz="3200" dirty="0">
                <a:latin typeface="Calibri" panose="020F0502020204030204" pitchFamily="34" charset="0"/>
                <a:ea typeface="Calibri" panose="020F0502020204030204" pitchFamily="34" charset="0"/>
                <a:cs typeface="Times New Roman" panose="02020603050405020304" pitchFamily="18" charset="0"/>
              </a:rPr>
              <a:t>Hebräer 3.13</a:t>
            </a:r>
          </a:p>
          <a:p>
            <a:pPr marL="0" indent="0">
              <a:lnSpc>
                <a:spcPct val="107000"/>
              </a:lnSpc>
              <a:spcAft>
                <a:spcPts val="800"/>
              </a:spcAft>
              <a:buNone/>
            </a:pPr>
            <a:endParaRPr lang="de-CH" sz="3600" b="1" dirty="0"/>
          </a:p>
        </p:txBody>
      </p:sp>
      <p:sp>
        <p:nvSpPr>
          <p:cNvPr id="2" name="Textfeld 1">
            <a:extLst>
              <a:ext uri="{FF2B5EF4-FFF2-40B4-BE49-F238E27FC236}">
                <a16:creationId xmlns:a16="http://schemas.microsoft.com/office/drawing/2014/main" id="{2301AFEF-3E43-3DA7-BA81-50870669515B}"/>
              </a:ext>
            </a:extLst>
          </p:cNvPr>
          <p:cNvSpPr txBox="1"/>
          <p:nvPr/>
        </p:nvSpPr>
        <p:spPr>
          <a:xfrm>
            <a:off x="283028" y="0"/>
            <a:ext cx="11625943" cy="584775"/>
          </a:xfrm>
          <a:prstGeom prst="rect">
            <a:avLst/>
          </a:prstGeom>
          <a:noFill/>
        </p:spPr>
        <p:txBody>
          <a:bodyPr wrap="square" rtlCol="0">
            <a:spAutoFit/>
          </a:bodyPr>
          <a:lstStyle/>
          <a:p>
            <a:r>
              <a:rPr lang="de-CH" sz="3200" b="1" dirty="0"/>
              <a:t>FEG Ilanz – Getröstet, um selbst zum Tröster zu werden </a:t>
            </a:r>
            <a:endParaRPr lang="de-CH" dirty="0"/>
          </a:p>
        </p:txBody>
      </p:sp>
    </p:spTree>
    <p:extLst>
      <p:ext uri="{BB962C8B-B14F-4D97-AF65-F5344CB8AC3E}">
        <p14:creationId xmlns:p14="http://schemas.microsoft.com/office/powerpoint/2010/main" val="90672780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527</Words>
  <Application>Microsoft Office PowerPoint</Application>
  <PresentationFormat>Breitbild</PresentationFormat>
  <Paragraphs>46</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Calibri</vt:lpstr>
      <vt:lpstr>Calibri Light</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Euer Herz erschrecke nicht. Glaubt an Gott und glaubt an mich</dc:title>
  <dc:creator>Urs Iselin</dc:creator>
  <cp:lastModifiedBy>Urs Iselin</cp:lastModifiedBy>
  <cp:revision>55</cp:revision>
  <cp:lastPrinted>2023-03-27T09:31:26Z</cp:lastPrinted>
  <dcterms:created xsi:type="dcterms:W3CDTF">2021-07-07T12:33:24Z</dcterms:created>
  <dcterms:modified xsi:type="dcterms:W3CDTF">2024-06-28T08:48:25Z</dcterms:modified>
</cp:coreProperties>
</file>